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5" r:id="rId8"/>
    <p:sldId id="266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5EA4-2581-41A8-AAED-B4979EFC7867}" type="datetimeFigureOut">
              <a:rPr lang="et-EE" smtClean="0"/>
              <a:t>14.06.2019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2016-DA90-4B85-98AB-F2003DE9593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263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5EA4-2581-41A8-AAED-B4979EFC7867}" type="datetimeFigureOut">
              <a:rPr lang="et-EE" smtClean="0"/>
              <a:t>14.06.2019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2016-DA90-4B85-98AB-F2003DE9593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8856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5EA4-2581-41A8-AAED-B4979EFC7867}" type="datetimeFigureOut">
              <a:rPr lang="et-EE" smtClean="0"/>
              <a:t>14.06.2019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2016-DA90-4B85-98AB-F2003DE9593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2070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5EA4-2581-41A8-AAED-B4979EFC7867}" type="datetimeFigureOut">
              <a:rPr lang="et-EE" smtClean="0"/>
              <a:t>14.06.2019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2016-DA90-4B85-98AB-F2003DE9593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1555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5EA4-2581-41A8-AAED-B4979EFC7867}" type="datetimeFigureOut">
              <a:rPr lang="et-EE" smtClean="0"/>
              <a:t>14.06.2019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2016-DA90-4B85-98AB-F2003DE9593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2740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5EA4-2581-41A8-AAED-B4979EFC7867}" type="datetimeFigureOut">
              <a:rPr lang="et-EE" smtClean="0"/>
              <a:t>14.06.2019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2016-DA90-4B85-98AB-F2003DE9593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6456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5EA4-2581-41A8-AAED-B4979EFC7867}" type="datetimeFigureOut">
              <a:rPr lang="et-EE" smtClean="0"/>
              <a:t>14.06.2019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2016-DA90-4B85-98AB-F2003DE9593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4975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5EA4-2581-41A8-AAED-B4979EFC7867}" type="datetimeFigureOut">
              <a:rPr lang="et-EE" smtClean="0"/>
              <a:t>14.06.2019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2016-DA90-4B85-98AB-F2003DE9593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1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5EA4-2581-41A8-AAED-B4979EFC7867}" type="datetimeFigureOut">
              <a:rPr lang="et-EE" smtClean="0"/>
              <a:t>14.06.2019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2016-DA90-4B85-98AB-F2003DE9593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53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5EA4-2581-41A8-AAED-B4979EFC7867}" type="datetimeFigureOut">
              <a:rPr lang="et-EE" smtClean="0"/>
              <a:t>14.06.2019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2016-DA90-4B85-98AB-F2003DE9593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176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5EA4-2581-41A8-AAED-B4979EFC7867}" type="datetimeFigureOut">
              <a:rPr lang="et-EE" smtClean="0"/>
              <a:t>14.06.2019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2016-DA90-4B85-98AB-F2003DE9593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2830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F5EA4-2581-41A8-AAED-B4979EFC7867}" type="datetimeFigureOut">
              <a:rPr lang="et-EE" smtClean="0"/>
              <a:t>14.06.2019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2016-DA90-4B85-98AB-F2003DE9593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0650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kulka.ee/programmes/baltic-culture-fund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00915"/>
            <a:ext cx="9144000" cy="1059542"/>
          </a:xfrm>
        </p:spPr>
        <p:txBody>
          <a:bodyPr>
            <a:noAutofit/>
          </a:bodyPr>
          <a:lstStyle/>
          <a:p>
            <a:r>
              <a:rPr lang="et-EE" sz="4400" b="1" dirty="0">
                <a:latin typeface="+mj-lt"/>
                <a:cs typeface="Segoe UI Semibold" panose="020B0702040204020203" pitchFamily="34" charset="0"/>
              </a:rPr>
              <a:t>Katrin Seppel</a:t>
            </a:r>
          </a:p>
          <a:p>
            <a:r>
              <a:rPr lang="et-EE" sz="4400" b="1" dirty="0">
                <a:latin typeface="+mj-lt"/>
                <a:cs typeface="Segoe UI Semibold" panose="020B0702040204020203" pitchFamily="34" charset="0"/>
              </a:rPr>
              <a:t>Eesti Kultuurkapital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07" y="151908"/>
            <a:ext cx="7240127" cy="506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9178"/>
          </a:xfrm>
        </p:spPr>
        <p:txBody>
          <a:bodyPr/>
          <a:lstStyle/>
          <a:p>
            <a:r>
              <a:rPr lang="et-EE" b="1" dirty="0">
                <a:cs typeface="Segoe UI Semibold" panose="020B0702040204020203" pitchFamily="34" charset="0"/>
              </a:rPr>
              <a:t>Balti Kultuurifond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31" y="1324305"/>
            <a:ext cx="11409853" cy="2254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latin typeface="+mj-lt"/>
              </a:rPr>
              <a:t>Baltic Culture Fund</a:t>
            </a:r>
            <a:r>
              <a:rPr lang="en-US" sz="3200" dirty="0">
                <a:latin typeface="+mj-lt"/>
              </a:rPr>
              <a:t> promotes cultural cooperation between Baltic States, in order to strengthen the </a:t>
            </a:r>
            <a:r>
              <a:rPr lang="en-US" sz="3200" dirty="0" err="1">
                <a:latin typeface="+mj-lt"/>
              </a:rPr>
              <a:t>internationalisation</a:t>
            </a:r>
            <a:r>
              <a:rPr lang="en-US" sz="3200" dirty="0">
                <a:latin typeface="+mj-lt"/>
              </a:rPr>
              <a:t> of Estonian, Latvian and Lithuanian culture through joint cultural events. </a:t>
            </a:r>
            <a:endParaRPr lang="et-EE" sz="3200" dirty="0">
              <a:latin typeface="+mj-lt"/>
            </a:endParaRPr>
          </a:p>
          <a:p>
            <a:pPr marL="0" indent="0">
              <a:buNone/>
            </a:pPr>
            <a:r>
              <a:rPr lang="et-EE" sz="3200" dirty="0" err="1">
                <a:latin typeface="+mj-lt"/>
                <a:cs typeface="Segoe UI Semibold" panose="020B0702040204020203" pitchFamily="34" charset="0"/>
              </a:rPr>
              <a:t>The</a:t>
            </a:r>
            <a:r>
              <a:rPr lang="et-EE" sz="3200" dirty="0">
                <a:latin typeface="+mj-lt"/>
                <a:cs typeface="Segoe UI Semibold" panose="020B0702040204020203" pitchFamily="34" charset="0"/>
              </a:rPr>
              <a:t> Fund </a:t>
            </a:r>
            <a:r>
              <a:rPr lang="et-EE" sz="3200" dirty="0" err="1">
                <a:latin typeface="+mj-lt"/>
                <a:cs typeface="Segoe UI Semibold" panose="020B0702040204020203" pitchFamily="34" charset="0"/>
              </a:rPr>
              <a:t>started</a:t>
            </a:r>
            <a:r>
              <a:rPr lang="et-EE" sz="3200" dirty="0">
                <a:latin typeface="+mj-lt"/>
                <a:cs typeface="Segoe UI Semibold" panose="020B0702040204020203" pitchFamily="34" charset="0"/>
              </a:rPr>
              <a:t> </a:t>
            </a:r>
            <a:r>
              <a:rPr lang="et-EE" sz="3200" dirty="0" err="1">
                <a:latin typeface="+mj-lt"/>
                <a:cs typeface="Segoe UI Semibold" panose="020B0702040204020203" pitchFamily="34" charset="0"/>
              </a:rPr>
              <a:t>operating</a:t>
            </a:r>
            <a:r>
              <a:rPr lang="et-EE" sz="3200" dirty="0">
                <a:latin typeface="+mj-lt"/>
                <a:cs typeface="Segoe UI Semibold" panose="020B0702040204020203" pitchFamily="34" charset="0"/>
              </a:rPr>
              <a:t> </a:t>
            </a:r>
            <a:r>
              <a:rPr lang="et-EE" sz="3200" b="1" dirty="0">
                <a:latin typeface="+mj-lt"/>
                <a:cs typeface="Segoe UI Semibold" panose="020B0702040204020203" pitchFamily="34" charset="0"/>
              </a:rPr>
              <a:t>1 </a:t>
            </a:r>
            <a:r>
              <a:rPr lang="et-EE" sz="3200" b="1" dirty="0" err="1">
                <a:latin typeface="+mj-lt"/>
                <a:cs typeface="Segoe UI Semibold" panose="020B0702040204020203" pitchFamily="34" charset="0"/>
              </a:rPr>
              <a:t>January</a:t>
            </a:r>
            <a:r>
              <a:rPr lang="et-EE" sz="3200" b="1" dirty="0">
                <a:latin typeface="+mj-lt"/>
                <a:cs typeface="Segoe UI Semibold" panose="020B0702040204020203" pitchFamily="34" charset="0"/>
              </a:rPr>
              <a:t> 2019</a:t>
            </a:r>
            <a:r>
              <a:rPr lang="et-EE" sz="3200" dirty="0">
                <a:latin typeface="+mj-lt"/>
                <a:cs typeface="Segoe UI Semibold" panose="020B0702040204020203" pitchFamily="34" charset="0"/>
              </a:rPr>
              <a:t>.</a:t>
            </a:r>
          </a:p>
          <a:p>
            <a:pPr marL="0" indent="0">
              <a:buNone/>
            </a:pPr>
            <a:endParaRPr lang="et-EE" sz="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886" y="3720614"/>
            <a:ext cx="3848666" cy="2886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31" y="3723876"/>
            <a:ext cx="3846786" cy="2883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665" y="3720614"/>
            <a:ext cx="2886499" cy="288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4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483"/>
            <a:ext cx="10515600" cy="945931"/>
          </a:xfrm>
        </p:spPr>
        <p:txBody>
          <a:bodyPr/>
          <a:lstStyle/>
          <a:p>
            <a:r>
              <a:rPr lang="fi-FI" b="1" dirty="0"/>
              <a:t>B</a:t>
            </a:r>
            <a:r>
              <a:rPr lang="et-EE" b="1" dirty="0" err="1"/>
              <a:t>udget</a:t>
            </a:r>
            <a:r>
              <a:rPr lang="et-EE" b="1" dirty="0"/>
              <a:t> </a:t>
            </a:r>
            <a:r>
              <a:rPr lang="fi-FI" b="1" dirty="0"/>
              <a:t>ja </a:t>
            </a:r>
            <a:r>
              <a:rPr lang="et-EE" b="1" dirty="0" err="1"/>
              <a:t>coordination</a:t>
            </a:r>
            <a:r>
              <a:rPr lang="et-EE" b="1" dirty="0"/>
              <a:t> of </a:t>
            </a:r>
            <a:r>
              <a:rPr lang="et-EE" b="1" dirty="0" err="1"/>
              <a:t>the</a:t>
            </a:r>
            <a:r>
              <a:rPr lang="et-EE" b="1" dirty="0"/>
              <a:t> Fund </a:t>
            </a:r>
            <a:r>
              <a:rPr lang="fi-FI" b="1" dirty="0"/>
              <a:t> 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98448"/>
            <a:ext cx="10891345" cy="5559551"/>
          </a:xfrm>
        </p:spPr>
        <p:txBody>
          <a:bodyPr>
            <a:normAutofit lnSpcReduction="10000"/>
          </a:bodyPr>
          <a:lstStyle/>
          <a:p>
            <a:r>
              <a:rPr lang="et-EE" dirty="0" err="1">
                <a:latin typeface="+mj-lt"/>
                <a:cs typeface="Segoe UI Semibold" panose="020B0702040204020203" pitchFamily="34" charset="0"/>
              </a:rPr>
              <a:t>Fund’s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 </a:t>
            </a:r>
            <a:r>
              <a:rPr lang="et-EE" dirty="0" err="1">
                <a:latin typeface="+mj-lt"/>
                <a:cs typeface="Segoe UI Semibold" panose="020B0702040204020203" pitchFamily="34" charset="0"/>
              </a:rPr>
              <a:t>annual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 </a:t>
            </a:r>
            <a:r>
              <a:rPr lang="et-EE" dirty="0" err="1">
                <a:latin typeface="+mj-lt"/>
                <a:cs typeface="Segoe UI Semibold" panose="020B0702040204020203" pitchFamily="34" charset="0"/>
              </a:rPr>
              <a:t>budget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 </a:t>
            </a:r>
            <a:r>
              <a:rPr lang="et-EE" dirty="0" err="1">
                <a:latin typeface="+mj-lt"/>
                <a:cs typeface="Segoe UI Semibold" panose="020B0702040204020203" pitchFamily="34" charset="0"/>
              </a:rPr>
              <a:t>is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 </a:t>
            </a:r>
            <a:r>
              <a:rPr lang="et-EE" b="1" dirty="0">
                <a:latin typeface="+mj-lt"/>
                <a:cs typeface="Segoe UI Semibold" panose="020B0702040204020203" pitchFamily="34" charset="0"/>
              </a:rPr>
              <a:t>300,000 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euros </a:t>
            </a:r>
          </a:p>
          <a:p>
            <a:r>
              <a:rPr lang="en-US" dirty="0">
                <a:latin typeface="+mj-lt"/>
              </a:rPr>
              <a:t>Each Baltic country will contribute </a:t>
            </a:r>
            <a:r>
              <a:rPr lang="en-US" b="1" dirty="0">
                <a:latin typeface="+mj-lt"/>
              </a:rPr>
              <a:t>100,000</a:t>
            </a:r>
            <a:r>
              <a:rPr lang="en-US" dirty="0">
                <a:latin typeface="+mj-lt"/>
              </a:rPr>
              <a:t> euros to the Fund annually. </a:t>
            </a:r>
            <a:endParaRPr lang="et-EE" dirty="0">
              <a:latin typeface="+mj-lt"/>
            </a:endParaRPr>
          </a:p>
          <a:p>
            <a:r>
              <a:rPr lang="en-US" dirty="0">
                <a:latin typeface="+mj-lt"/>
              </a:rPr>
              <a:t>The Fund is administrated by national cultural endowments on a three-year rotation basis; the Cultural Endowment of Estonia is the first to coordinate the Fund’s activities.</a:t>
            </a:r>
            <a:r>
              <a:rPr lang="lv-LV">
                <a:latin typeface="+mj-lt"/>
              </a:rPr>
              <a:t> </a:t>
            </a:r>
            <a:endParaRPr lang="et-EE" dirty="0">
              <a:latin typeface="+mj-lt"/>
            </a:endParaRPr>
          </a:p>
          <a:p>
            <a:pPr marL="0" indent="0">
              <a:buNone/>
            </a:pPr>
            <a:r>
              <a:rPr lang="et-EE" dirty="0">
                <a:latin typeface="+mj-lt"/>
                <a:cs typeface="Segoe UI Semibold" panose="020B0702040204020203" pitchFamily="34" charset="0"/>
              </a:rPr>
              <a:t>Estonia - </a:t>
            </a:r>
            <a:r>
              <a:rPr lang="et-EE" b="1" dirty="0">
                <a:latin typeface="+mj-lt"/>
                <a:cs typeface="Segoe UI Semibold" panose="020B0702040204020203" pitchFamily="34" charset="0"/>
              </a:rPr>
              <a:t>Eesti </a:t>
            </a:r>
            <a:r>
              <a:rPr lang="et-EE" b="1" dirty="0" err="1">
                <a:latin typeface="+mj-lt"/>
                <a:cs typeface="Segoe UI Semibold" panose="020B0702040204020203" pitchFamily="34" charset="0"/>
              </a:rPr>
              <a:t>Kultuukapital</a:t>
            </a:r>
            <a:r>
              <a:rPr lang="et-EE" b="1" dirty="0">
                <a:latin typeface="+mj-lt"/>
                <a:cs typeface="Segoe UI Semibold" panose="020B0702040204020203" pitchFamily="34" charset="0"/>
              </a:rPr>
              <a:t> 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(</a:t>
            </a:r>
            <a:r>
              <a:rPr lang="et-EE" dirty="0" err="1">
                <a:latin typeface="+mj-lt"/>
                <a:cs typeface="Segoe UI Semibold" panose="020B0702040204020203" pitchFamily="34" charset="0"/>
              </a:rPr>
              <a:t>operating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 </a:t>
            </a:r>
            <a:r>
              <a:rPr lang="et-EE" dirty="0" err="1">
                <a:latin typeface="+mj-lt"/>
                <a:cs typeface="Segoe UI Semibold" panose="020B0702040204020203" pitchFamily="34" charset="0"/>
              </a:rPr>
              <a:t>the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 Fund 2019-2021)</a:t>
            </a:r>
          </a:p>
          <a:p>
            <a:pPr marL="0" indent="0">
              <a:buNone/>
            </a:pPr>
            <a:r>
              <a:rPr lang="et-EE" dirty="0" err="1">
                <a:latin typeface="+mj-lt"/>
                <a:cs typeface="Segoe UI Semibold" panose="020B0702040204020203" pitchFamily="34" charset="0"/>
              </a:rPr>
              <a:t>Latvia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 - </a:t>
            </a:r>
            <a:r>
              <a:rPr lang="et-EE" b="1" dirty="0" err="1">
                <a:latin typeface="+mj-lt"/>
                <a:cs typeface="Segoe UI Semibold" panose="020B0702040204020203" pitchFamily="34" charset="0"/>
              </a:rPr>
              <a:t>Valsts</a:t>
            </a:r>
            <a:r>
              <a:rPr lang="et-EE" b="1" dirty="0">
                <a:latin typeface="+mj-lt"/>
                <a:cs typeface="Segoe UI Semibold" panose="020B0702040204020203" pitchFamily="34" charset="0"/>
              </a:rPr>
              <a:t> </a:t>
            </a:r>
            <a:r>
              <a:rPr lang="et-EE" b="1" dirty="0" err="1">
                <a:latin typeface="+mj-lt"/>
                <a:cs typeface="Segoe UI Semibold" panose="020B0702040204020203" pitchFamily="34" charset="0"/>
              </a:rPr>
              <a:t>kultūrkapitāla</a:t>
            </a:r>
            <a:r>
              <a:rPr lang="et-EE" b="1" dirty="0">
                <a:latin typeface="+mj-lt"/>
                <a:cs typeface="Segoe UI Semibold" panose="020B0702040204020203" pitchFamily="34" charset="0"/>
              </a:rPr>
              <a:t> </a:t>
            </a:r>
            <a:r>
              <a:rPr lang="et-EE" b="1" dirty="0" err="1">
                <a:latin typeface="+mj-lt"/>
                <a:cs typeface="Segoe UI Semibold" panose="020B0702040204020203" pitchFamily="34" charset="0"/>
              </a:rPr>
              <a:t>fonds</a:t>
            </a:r>
            <a:r>
              <a:rPr lang="et-EE" b="1" dirty="0">
                <a:latin typeface="+mj-lt"/>
                <a:cs typeface="Segoe UI Semibold" panose="020B0702040204020203" pitchFamily="34" charset="0"/>
              </a:rPr>
              <a:t> 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(</a:t>
            </a:r>
            <a:r>
              <a:rPr lang="et-EE" dirty="0" err="1">
                <a:latin typeface="+mj-lt"/>
                <a:cs typeface="Segoe UI Semibold" panose="020B0702040204020203" pitchFamily="34" charset="0"/>
              </a:rPr>
              <a:t>operating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 </a:t>
            </a:r>
            <a:r>
              <a:rPr lang="et-EE" dirty="0" err="1">
                <a:latin typeface="+mj-lt"/>
                <a:cs typeface="Segoe UI Semibold" panose="020B0702040204020203" pitchFamily="34" charset="0"/>
              </a:rPr>
              <a:t>the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 Fund 2022-2024)</a:t>
            </a:r>
          </a:p>
          <a:p>
            <a:pPr marL="0" indent="0">
              <a:buNone/>
            </a:pPr>
            <a:r>
              <a:rPr lang="et-EE" dirty="0" err="1">
                <a:latin typeface="+mj-lt"/>
                <a:cs typeface="Segoe UI Semibold" panose="020B0702040204020203" pitchFamily="34" charset="0"/>
              </a:rPr>
              <a:t>Lithuania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 - </a:t>
            </a:r>
            <a:r>
              <a:rPr lang="et-EE" b="1" dirty="0">
                <a:latin typeface="+mj-lt"/>
                <a:cs typeface="Segoe UI Semibold" panose="020B0702040204020203" pitchFamily="34" charset="0"/>
              </a:rPr>
              <a:t>Lietuvos </a:t>
            </a:r>
            <a:r>
              <a:rPr lang="et-EE" b="1" dirty="0" err="1">
                <a:latin typeface="+mj-lt"/>
                <a:cs typeface="Segoe UI Semibold" panose="020B0702040204020203" pitchFamily="34" charset="0"/>
              </a:rPr>
              <a:t>kultūros</a:t>
            </a:r>
            <a:r>
              <a:rPr lang="et-EE" b="1" dirty="0">
                <a:latin typeface="+mj-lt"/>
                <a:cs typeface="Segoe UI Semibold" panose="020B0702040204020203" pitchFamily="34" charset="0"/>
              </a:rPr>
              <a:t> </a:t>
            </a:r>
            <a:r>
              <a:rPr lang="et-EE" b="1" dirty="0" err="1">
                <a:latin typeface="+mj-lt"/>
                <a:cs typeface="Segoe UI Semibold" panose="020B0702040204020203" pitchFamily="34" charset="0"/>
              </a:rPr>
              <a:t>taryba</a:t>
            </a:r>
            <a:r>
              <a:rPr lang="et-EE" b="1" dirty="0">
                <a:latin typeface="+mj-lt"/>
                <a:cs typeface="Segoe UI Semibold" panose="020B0702040204020203" pitchFamily="34" charset="0"/>
              </a:rPr>
              <a:t> 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(</a:t>
            </a:r>
            <a:r>
              <a:rPr lang="et-EE" dirty="0" err="1">
                <a:latin typeface="+mj-lt"/>
                <a:cs typeface="Segoe UI Semibold" panose="020B0702040204020203" pitchFamily="34" charset="0"/>
              </a:rPr>
              <a:t>operating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 </a:t>
            </a:r>
            <a:r>
              <a:rPr lang="et-EE" dirty="0" err="1">
                <a:latin typeface="+mj-lt"/>
                <a:cs typeface="Segoe UI Semibold" panose="020B0702040204020203" pitchFamily="34" charset="0"/>
              </a:rPr>
              <a:t>the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 Fund 2025-2027)</a:t>
            </a:r>
          </a:p>
          <a:p>
            <a:r>
              <a:rPr lang="et-EE" dirty="0" err="1">
                <a:latin typeface="+mj-lt"/>
                <a:cs typeface="Segoe UI Semibold" panose="020B0702040204020203" pitchFamily="34" charset="0"/>
              </a:rPr>
              <a:t>The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 </a:t>
            </a:r>
            <a:r>
              <a:rPr lang="et-EE" dirty="0" err="1">
                <a:latin typeface="+mj-lt"/>
                <a:cs typeface="Segoe UI Semibold" panose="020B0702040204020203" pitchFamily="34" charset="0"/>
              </a:rPr>
              <a:t>working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 </a:t>
            </a:r>
            <a:r>
              <a:rPr lang="et-EE" dirty="0" err="1">
                <a:latin typeface="+mj-lt"/>
                <a:cs typeface="Segoe UI Semibold" panose="020B0702040204020203" pitchFamily="34" charset="0"/>
              </a:rPr>
              <a:t>language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 of </a:t>
            </a:r>
            <a:r>
              <a:rPr lang="et-EE" dirty="0" err="1">
                <a:latin typeface="+mj-lt"/>
                <a:cs typeface="Segoe UI Semibold" panose="020B0702040204020203" pitchFamily="34" charset="0"/>
              </a:rPr>
              <a:t>the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 programme </a:t>
            </a:r>
            <a:r>
              <a:rPr lang="et-EE" dirty="0" err="1">
                <a:latin typeface="+mj-lt"/>
                <a:cs typeface="Segoe UI Semibold" panose="020B0702040204020203" pitchFamily="34" charset="0"/>
              </a:rPr>
              <a:t>is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 </a:t>
            </a:r>
            <a:r>
              <a:rPr lang="et-EE" b="1" dirty="0" err="1">
                <a:latin typeface="+mj-lt"/>
                <a:cs typeface="Segoe UI Semibold" panose="020B0702040204020203" pitchFamily="34" charset="0"/>
              </a:rPr>
              <a:t>English</a:t>
            </a:r>
            <a:r>
              <a:rPr lang="et-EE" b="1" dirty="0">
                <a:latin typeface="+mj-lt"/>
                <a:cs typeface="Segoe UI Semibold" panose="020B0702040204020203" pitchFamily="34" charset="0"/>
              </a:rPr>
              <a:t> 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 </a:t>
            </a:r>
          </a:p>
          <a:p>
            <a:r>
              <a:rPr lang="en-US" dirty="0">
                <a:latin typeface="+mj-lt"/>
                <a:cs typeface="Segoe UI Semibold" panose="020B0702040204020203" pitchFamily="34" charset="0"/>
              </a:rPr>
              <a:t>The Fund also accepts donations.</a:t>
            </a:r>
            <a:r>
              <a:rPr lang="et-EE" dirty="0">
                <a:latin typeface="+mj-lt"/>
                <a:cs typeface="Segoe UI Semibold" panose="020B0702040204020203" pitchFamily="34" charset="0"/>
              </a:rPr>
              <a:t> </a:t>
            </a:r>
            <a:r>
              <a:rPr lang="en-US" dirty="0">
                <a:latin typeface="+mj-lt"/>
                <a:cs typeface="Segoe UI Semibold" panose="020B0702040204020203" pitchFamily="34" charset="0"/>
              </a:rPr>
              <a:t>The Nordic Council of Ministers donated 100,000 euros to the Baltic Culture Fund to </a:t>
            </a:r>
            <a:r>
              <a:rPr lang="en-US" dirty="0" err="1">
                <a:latin typeface="+mj-lt"/>
                <a:cs typeface="Segoe UI Semibold" panose="020B0702040204020203" pitchFamily="34" charset="0"/>
              </a:rPr>
              <a:t>organise</a:t>
            </a:r>
            <a:r>
              <a:rPr lang="en-US" dirty="0">
                <a:latin typeface="+mj-lt"/>
                <a:cs typeface="Segoe UI Semibold" panose="020B0702040204020203" pitchFamily="34" charset="0"/>
              </a:rPr>
              <a:t> joint cultural events of Baltic states in Denmark, Finland, Iceland, Norway and Sweden</a:t>
            </a:r>
            <a:endParaRPr lang="et-E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687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241"/>
          </a:xfrm>
        </p:spPr>
        <p:txBody>
          <a:bodyPr/>
          <a:lstStyle/>
          <a:p>
            <a:r>
              <a:rPr lang="et-EE" b="1" dirty="0"/>
              <a:t>Baltic Culture Fund </a:t>
            </a:r>
            <a:r>
              <a:rPr lang="et-EE" b="1" dirty="0" err="1"/>
              <a:t>supports</a:t>
            </a:r>
            <a:r>
              <a:rPr lang="et-EE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7559" y="1387366"/>
            <a:ext cx="7551682" cy="495037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</a:rPr>
              <a:t>professional events and projects</a:t>
            </a:r>
            <a:r>
              <a:rPr lang="et-EE" dirty="0">
                <a:latin typeface="+mj-lt"/>
              </a:rPr>
              <a:t> in </a:t>
            </a:r>
            <a:r>
              <a:rPr lang="en-US" b="1" dirty="0">
                <a:latin typeface="+mj-lt"/>
              </a:rPr>
              <a:t>architecture</a:t>
            </a:r>
            <a:r>
              <a:rPr lang="en-US" dirty="0">
                <a:latin typeface="+mj-lt"/>
              </a:rPr>
              <a:t>, </a:t>
            </a:r>
            <a:r>
              <a:rPr lang="en-US" b="1" dirty="0">
                <a:latin typeface="+mj-lt"/>
              </a:rPr>
              <a:t>visual art</a:t>
            </a:r>
            <a:r>
              <a:rPr lang="en-US" dirty="0">
                <a:latin typeface="+mj-lt"/>
              </a:rPr>
              <a:t>, </a:t>
            </a:r>
            <a:r>
              <a:rPr lang="en-US" b="1" dirty="0">
                <a:latin typeface="+mj-lt"/>
              </a:rPr>
              <a:t>design</a:t>
            </a:r>
            <a:r>
              <a:rPr lang="en-US" dirty="0">
                <a:latin typeface="+mj-lt"/>
              </a:rPr>
              <a:t>, </a:t>
            </a:r>
            <a:r>
              <a:rPr lang="en-US" b="1" dirty="0">
                <a:latin typeface="+mj-lt"/>
              </a:rPr>
              <a:t>literature</a:t>
            </a:r>
            <a:r>
              <a:rPr lang="en-US" dirty="0">
                <a:latin typeface="+mj-lt"/>
              </a:rPr>
              <a:t>, </a:t>
            </a:r>
            <a:r>
              <a:rPr lang="en-US" b="1" dirty="0">
                <a:latin typeface="+mj-lt"/>
              </a:rPr>
              <a:t>sound art</a:t>
            </a:r>
            <a:r>
              <a:rPr lang="en-US" dirty="0">
                <a:latin typeface="+mj-lt"/>
              </a:rPr>
              <a:t>, </a:t>
            </a:r>
            <a:r>
              <a:rPr lang="en-US" b="1" dirty="0">
                <a:latin typeface="+mj-lt"/>
              </a:rPr>
              <a:t>performing</a:t>
            </a:r>
            <a:r>
              <a:rPr lang="et-EE" b="1" dirty="0">
                <a:latin typeface="+mj-lt"/>
              </a:rPr>
              <a:t> a</a:t>
            </a:r>
            <a:r>
              <a:rPr lang="en-US" b="1" dirty="0" err="1">
                <a:latin typeface="+mj-lt"/>
              </a:rPr>
              <a:t>rts</a:t>
            </a:r>
            <a:r>
              <a:rPr lang="en-US" dirty="0">
                <a:latin typeface="+mj-lt"/>
              </a:rPr>
              <a:t>, </a:t>
            </a:r>
            <a:r>
              <a:rPr lang="en-US" b="1" dirty="0">
                <a:latin typeface="+mj-lt"/>
              </a:rPr>
              <a:t>libraries</a:t>
            </a:r>
            <a:r>
              <a:rPr lang="en-US" dirty="0">
                <a:latin typeface="+mj-lt"/>
              </a:rPr>
              <a:t>, </a:t>
            </a:r>
            <a:r>
              <a:rPr lang="en-US" b="1" dirty="0">
                <a:latin typeface="+mj-lt"/>
              </a:rPr>
              <a:t>museums</a:t>
            </a:r>
            <a:r>
              <a:rPr lang="en-US" dirty="0">
                <a:latin typeface="+mj-lt"/>
              </a:rPr>
              <a:t> and </a:t>
            </a:r>
            <a:r>
              <a:rPr lang="en-US" b="1" dirty="0">
                <a:latin typeface="+mj-lt"/>
              </a:rPr>
              <a:t>archives</a:t>
            </a:r>
            <a:r>
              <a:rPr lang="en-US" dirty="0">
                <a:latin typeface="+mj-lt"/>
              </a:rPr>
              <a:t>. The Fund also welcomes </a:t>
            </a:r>
            <a:r>
              <a:rPr lang="en-US" b="1" dirty="0">
                <a:latin typeface="+mj-lt"/>
              </a:rPr>
              <a:t>interdisciplinary</a:t>
            </a:r>
            <a:r>
              <a:rPr lang="en-US" dirty="0">
                <a:latin typeface="+mj-lt"/>
              </a:rPr>
              <a:t> projects.</a:t>
            </a:r>
          </a:p>
          <a:p>
            <a:r>
              <a:rPr lang="en-US" dirty="0">
                <a:latin typeface="+mj-lt"/>
              </a:rPr>
              <a:t>The Fund especially supports new and one-off cultural events outside the Baltic countries, such as </a:t>
            </a:r>
            <a:r>
              <a:rPr lang="en-US" b="1" dirty="0">
                <a:latin typeface="+mj-lt"/>
              </a:rPr>
              <a:t>concerts</a:t>
            </a:r>
            <a:r>
              <a:rPr lang="en-US" dirty="0">
                <a:latin typeface="+mj-lt"/>
              </a:rPr>
              <a:t>, </a:t>
            </a:r>
            <a:r>
              <a:rPr lang="en-US" b="1" dirty="0">
                <a:latin typeface="+mj-lt"/>
              </a:rPr>
              <a:t>exhibitions</a:t>
            </a:r>
            <a:r>
              <a:rPr lang="en-US" dirty="0">
                <a:latin typeface="+mj-lt"/>
              </a:rPr>
              <a:t>, </a:t>
            </a:r>
            <a:r>
              <a:rPr lang="en-US" b="1" dirty="0">
                <a:latin typeface="+mj-lt"/>
              </a:rPr>
              <a:t>festivals</a:t>
            </a:r>
            <a:r>
              <a:rPr lang="en-US" dirty="0">
                <a:latin typeface="+mj-lt"/>
              </a:rPr>
              <a:t>, </a:t>
            </a:r>
            <a:r>
              <a:rPr lang="en-US" b="1" dirty="0">
                <a:latin typeface="+mj-lt"/>
              </a:rPr>
              <a:t>performances</a:t>
            </a:r>
            <a:r>
              <a:rPr lang="en-US" dirty="0">
                <a:latin typeface="+mj-lt"/>
              </a:rPr>
              <a:t>, </a:t>
            </a:r>
            <a:r>
              <a:rPr lang="en-US" b="1" dirty="0">
                <a:latin typeface="+mj-lt"/>
              </a:rPr>
              <a:t>international events </a:t>
            </a:r>
            <a:r>
              <a:rPr lang="en-US" dirty="0">
                <a:latin typeface="+mj-lt"/>
              </a:rPr>
              <a:t>with a Baltic focus, and </a:t>
            </a:r>
            <a:r>
              <a:rPr lang="en-US" b="1" dirty="0">
                <a:latin typeface="+mj-lt"/>
              </a:rPr>
              <a:t>showcases</a:t>
            </a:r>
            <a:r>
              <a:rPr lang="en-US" dirty="0">
                <a:latin typeface="+mj-lt"/>
              </a:rPr>
              <a:t> and </a:t>
            </a:r>
            <a:r>
              <a:rPr lang="en-US" b="1" dirty="0">
                <a:latin typeface="+mj-lt"/>
              </a:rPr>
              <a:t>forums</a:t>
            </a:r>
            <a:r>
              <a:rPr lang="en-US" dirty="0">
                <a:latin typeface="+mj-lt"/>
              </a:rPr>
              <a:t> promoting the </a:t>
            </a:r>
            <a:r>
              <a:rPr lang="en-US" dirty="0" err="1">
                <a:latin typeface="+mj-lt"/>
              </a:rPr>
              <a:t>internationalisation</a:t>
            </a:r>
            <a:r>
              <a:rPr lang="en-US" dirty="0">
                <a:latin typeface="+mj-lt"/>
              </a:rPr>
              <a:t> of culture.</a:t>
            </a:r>
          </a:p>
          <a:p>
            <a:r>
              <a:rPr lang="et-EE" dirty="0">
                <a:latin typeface="+mj-lt"/>
              </a:rPr>
              <a:t>In </a:t>
            </a:r>
            <a:r>
              <a:rPr lang="et-EE" dirty="0" err="1">
                <a:latin typeface="+mj-lt"/>
              </a:rPr>
              <a:t>exceptional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cases</a:t>
            </a:r>
            <a:r>
              <a:rPr lang="et-EE" dirty="0">
                <a:latin typeface="+mj-lt"/>
              </a:rPr>
              <a:t>, </a:t>
            </a:r>
            <a:r>
              <a:rPr lang="et-EE" dirty="0" err="1">
                <a:latin typeface="+mj-lt"/>
              </a:rPr>
              <a:t>events</a:t>
            </a:r>
            <a:r>
              <a:rPr lang="et-EE" dirty="0">
                <a:latin typeface="+mj-lt"/>
              </a:rPr>
              <a:t> in </a:t>
            </a:r>
            <a:r>
              <a:rPr lang="et-EE" dirty="0" err="1">
                <a:latin typeface="+mj-lt"/>
              </a:rPr>
              <a:t>the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Baltics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can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be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supported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if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they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have</a:t>
            </a:r>
            <a:r>
              <a:rPr lang="et-EE" dirty="0">
                <a:latin typeface="+mj-lt"/>
              </a:rPr>
              <a:t> a </a:t>
            </a:r>
            <a:r>
              <a:rPr lang="et-EE" dirty="0" err="1">
                <a:latin typeface="+mj-lt"/>
              </a:rPr>
              <a:t>very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distinct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international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dimension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with</a:t>
            </a:r>
            <a:r>
              <a:rPr lang="et-EE" dirty="0">
                <a:latin typeface="+mj-lt"/>
              </a:rPr>
              <a:t> a Baltic </a:t>
            </a:r>
            <a:r>
              <a:rPr lang="et-EE" dirty="0" err="1">
                <a:latin typeface="+mj-lt"/>
              </a:rPr>
              <a:t>focus</a:t>
            </a:r>
            <a:r>
              <a:rPr lang="et-EE" dirty="0">
                <a:latin typeface="+mj-lt"/>
              </a:rPr>
              <a:t>.   </a:t>
            </a:r>
          </a:p>
          <a:p>
            <a:endParaRPr lang="et-E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19242" y="1387367"/>
            <a:ext cx="3392214" cy="495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75578" cy="1242958"/>
          </a:xfrm>
        </p:spPr>
        <p:txBody>
          <a:bodyPr>
            <a:normAutofit/>
          </a:bodyPr>
          <a:lstStyle/>
          <a:p>
            <a:r>
              <a:rPr lang="et-EE" b="1" dirty="0" err="1"/>
              <a:t>Who</a:t>
            </a:r>
            <a:r>
              <a:rPr lang="et-EE" b="1" dirty="0"/>
              <a:t> </a:t>
            </a:r>
            <a:r>
              <a:rPr lang="et-EE" b="1" dirty="0" err="1"/>
              <a:t>can</a:t>
            </a:r>
            <a:r>
              <a:rPr lang="et-EE" b="1" dirty="0"/>
              <a:t> </a:t>
            </a:r>
            <a:r>
              <a:rPr lang="et-EE" b="1" dirty="0" err="1"/>
              <a:t>apply</a:t>
            </a:r>
            <a:r>
              <a:rPr lang="et-EE" b="1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8084"/>
            <a:ext cx="6448098" cy="4074082"/>
          </a:xfrm>
        </p:spPr>
        <p:txBody>
          <a:bodyPr>
            <a:normAutofit fontScale="92500" lnSpcReduction="20000"/>
          </a:bodyPr>
          <a:lstStyle/>
          <a:p>
            <a:r>
              <a:rPr lang="et-EE" dirty="0" err="1">
                <a:latin typeface="+mj-lt"/>
              </a:rPr>
              <a:t>Only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legal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persons</a:t>
            </a:r>
            <a:r>
              <a:rPr lang="et-EE" dirty="0">
                <a:latin typeface="+mj-lt"/>
              </a:rPr>
              <a:t> (</a:t>
            </a:r>
            <a:r>
              <a:rPr lang="et-EE" dirty="0" err="1">
                <a:latin typeface="+mj-lt"/>
              </a:rPr>
              <a:t>organisation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or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institution</a:t>
            </a:r>
            <a:r>
              <a:rPr lang="et-EE" dirty="0">
                <a:latin typeface="+mj-lt"/>
              </a:rPr>
              <a:t>) </a:t>
            </a:r>
            <a:r>
              <a:rPr lang="et-EE" dirty="0" err="1">
                <a:latin typeface="+mj-lt"/>
              </a:rPr>
              <a:t>from</a:t>
            </a:r>
            <a:r>
              <a:rPr lang="et-EE" dirty="0">
                <a:latin typeface="+mj-lt"/>
              </a:rPr>
              <a:t> Estonia, </a:t>
            </a:r>
            <a:r>
              <a:rPr lang="et-EE" dirty="0" err="1">
                <a:latin typeface="+mj-lt"/>
              </a:rPr>
              <a:t>Latvia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or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Lithuania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can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apply</a:t>
            </a:r>
            <a:r>
              <a:rPr lang="et-EE" dirty="0">
                <a:latin typeface="+mj-lt"/>
              </a:rPr>
              <a:t> </a:t>
            </a:r>
          </a:p>
          <a:p>
            <a:r>
              <a:rPr lang="et-EE" dirty="0" err="1">
                <a:latin typeface="+mj-lt"/>
              </a:rPr>
              <a:t>Each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project</a:t>
            </a:r>
            <a:r>
              <a:rPr lang="et-EE" dirty="0">
                <a:latin typeface="+mj-lt"/>
              </a:rPr>
              <a:t> must </a:t>
            </a:r>
            <a:r>
              <a:rPr lang="et-EE" dirty="0" err="1">
                <a:latin typeface="+mj-lt"/>
              </a:rPr>
              <a:t>have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one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main</a:t>
            </a:r>
            <a:r>
              <a:rPr lang="et-EE" dirty="0">
                <a:latin typeface="+mj-lt"/>
              </a:rPr>
              <a:t> partner and </a:t>
            </a:r>
            <a:r>
              <a:rPr lang="et-EE" dirty="0" err="1">
                <a:latin typeface="+mj-lt"/>
              </a:rPr>
              <a:t>other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partners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from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othe</a:t>
            </a:r>
            <a:r>
              <a:rPr lang="et-EE" dirty="0">
                <a:latin typeface="+mj-lt"/>
              </a:rPr>
              <a:t> Baltic </a:t>
            </a:r>
            <a:r>
              <a:rPr lang="et-EE" dirty="0" err="1">
                <a:latin typeface="+mj-lt"/>
              </a:rPr>
              <a:t>states</a:t>
            </a:r>
            <a:r>
              <a:rPr lang="et-EE" dirty="0">
                <a:latin typeface="+mj-lt"/>
              </a:rPr>
              <a:t>  </a:t>
            </a:r>
          </a:p>
          <a:p>
            <a:r>
              <a:rPr lang="et-EE" dirty="0" err="1">
                <a:latin typeface="+mj-lt"/>
              </a:rPr>
              <a:t>The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allocation</a:t>
            </a:r>
            <a:r>
              <a:rPr lang="et-EE" dirty="0">
                <a:latin typeface="+mj-lt"/>
              </a:rPr>
              <a:t> of </a:t>
            </a:r>
            <a:r>
              <a:rPr lang="et-EE" dirty="0" err="1">
                <a:latin typeface="+mj-lt"/>
              </a:rPr>
              <a:t>the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grants</a:t>
            </a:r>
            <a:r>
              <a:rPr lang="et-EE" dirty="0">
                <a:latin typeface="+mj-lt"/>
              </a:rPr>
              <a:t> are </a:t>
            </a:r>
            <a:r>
              <a:rPr lang="et-EE" dirty="0" err="1">
                <a:latin typeface="+mj-lt"/>
              </a:rPr>
              <a:t>limited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between</a:t>
            </a:r>
            <a:r>
              <a:rPr lang="et-EE" dirty="0">
                <a:latin typeface="+mj-lt"/>
              </a:rPr>
              <a:t> </a:t>
            </a:r>
            <a:r>
              <a:rPr lang="et-EE" b="1" dirty="0">
                <a:latin typeface="+mj-lt"/>
              </a:rPr>
              <a:t>25 000 and 100 000 </a:t>
            </a:r>
            <a:r>
              <a:rPr lang="et-EE" dirty="0">
                <a:latin typeface="+mj-lt"/>
              </a:rPr>
              <a:t>euros </a:t>
            </a:r>
          </a:p>
          <a:p>
            <a:r>
              <a:rPr lang="et-EE" dirty="0" err="1">
                <a:latin typeface="+mj-lt"/>
              </a:rPr>
              <a:t>Grants</a:t>
            </a:r>
            <a:r>
              <a:rPr lang="et-EE" dirty="0">
                <a:latin typeface="+mj-lt"/>
              </a:rPr>
              <a:t> are </a:t>
            </a:r>
            <a:r>
              <a:rPr lang="et-EE" dirty="0" err="1">
                <a:latin typeface="+mj-lt"/>
              </a:rPr>
              <a:t>awarded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once</a:t>
            </a:r>
            <a:r>
              <a:rPr lang="et-EE" dirty="0">
                <a:latin typeface="+mj-lt"/>
              </a:rPr>
              <a:t> a </a:t>
            </a:r>
            <a:r>
              <a:rPr lang="et-EE" dirty="0" err="1">
                <a:latin typeface="+mj-lt"/>
              </a:rPr>
              <a:t>year</a:t>
            </a:r>
            <a:r>
              <a:rPr lang="et-EE" dirty="0">
                <a:latin typeface="+mj-lt"/>
              </a:rPr>
              <a:t>, </a:t>
            </a:r>
            <a:r>
              <a:rPr lang="et-EE" dirty="0" err="1">
                <a:latin typeface="+mj-lt"/>
              </a:rPr>
              <a:t>the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deadline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is</a:t>
            </a:r>
            <a:r>
              <a:rPr lang="et-EE" dirty="0">
                <a:latin typeface="+mj-lt"/>
              </a:rPr>
              <a:t> </a:t>
            </a:r>
            <a:r>
              <a:rPr lang="et-EE" b="1" dirty="0">
                <a:latin typeface="+mj-lt"/>
              </a:rPr>
              <a:t>20 </a:t>
            </a:r>
            <a:r>
              <a:rPr lang="et-EE" b="1" dirty="0" err="1">
                <a:latin typeface="+mj-lt"/>
              </a:rPr>
              <a:t>May</a:t>
            </a:r>
            <a:r>
              <a:rPr lang="et-EE" b="1" dirty="0">
                <a:latin typeface="+mj-lt"/>
              </a:rPr>
              <a:t> </a:t>
            </a:r>
            <a:r>
              <a:rPr lang="et-EE" dirty="0">
                <a:latin typeface="+mj-lt"/>
              </a:rPr>
              <a:t>(</a:t>
            </a:r>
            <a:r>
              <a:rPr lang="et-EE" dirty="0" err="1">
                <a:latin typeface="+mj-lt"/>
              </a:rPr>
              <a:t>to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be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changed</a:t>
            </a:r>
            <a:r>
              <a:rPr lang="et-EE" dirty="0">
                <a:latin typeface="+mj-lt"/>
              </a:rPr>
              <a:t>) </a:t>
            </a:r>
          </a:p>
          <a:p>
            <a:r>
              <a:rPr lang="et-EE" dirty="0" err="1">
                <a:latin typeface="+mj-lt"/>
              </a:rPr>
              <a:t>Self</a:t>
            </a:r>
            <a:r>
              <a:rPr lang="et-EE" dirty="0">
                <a:latin typeface="+mj-lt"/>
              </a:rPr>
              <a:t>- </a:t>
            </a:r>
            <a:r>
              <a:rPr lang="et-EE" dirty="0" err="1">
                <a:latin typeface="+mj-lt"/>
              </a:rPr>
              <a:t>or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co-financing</a:t>
            </a:r>
            <a:r>
              <a:rPr lang="et-EE" dirty="0">
                <a:latin typeface="+mj-lt"/>
              </a:rPr>
              <a:t> at </a:t>
            </a:r>
            <a:r>
              <a:rPr lang="et-EE" dirty="0" err="1">
                <a:latin typeface="+mj-lt"/>
              </a:rPr>
              <a:t>least</a:t>
            </a:r>
            <a:r>
              <a:rPr lang="et-EE" dirty="0">
                <a:latin typeface="+mj-lt"/>
              </a:rPr>
              <a:t> </a:t>
            </a:r>
            <a:r>
              <a:rPr lang="et-EE" b="1" dirty="0">
                <a:latin typeface="+mj-lt"/>
              </a:rPr>
              <a:t>20% </a:t>
            </a:r>
            <a:r>
              <a:rPr lang="et-EE" dirty="0">
                <a:latin typeface="+mj-lt"/>
              </a:rPr>
              <a:t>of </a:t>
            </a:r>
            <a:r>
              <a:rPr lang="et-EE" dirty="0" err="1">
                <a:latin typeface="+mj-lt"/>
              </a:rPr>
              <a:t>the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budget</a:t>
            </a:r>
            <a:r>
              <a:rPr lang="et-EE" b="1" dirty="0">
                <a:latin typeface="+mj-lt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221" y="1730902"/>
            <a:ext cx="5424649" cy="382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5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8014"/>
            <a:ext cx="10515600" cy="835572"/>
          </a:xfrm>
        </p:spPr>
        <p:txBody>
          <a:bodyPr>
            <a:normAutofit/>
          </a:bodyPr>
          <a:lstStyle/>
          <a:p>
            <a:r>
              <a:rPr lang="et-EE" b="1" dirty="0" err="1"/>
              <a:t>Expert</a:t>
            </a:r>
            <a:r>
              <a:rPr lang="et-EE" b="1" dirty="0"/>
              <a:t> </a:t>
            </a:r>
            <a:r>
              <a:rPr lang="et-EE" b="1" dirty="0" err="1"/>
              <a:t>committee</a:t>
            </a:r>
            <a:r>
              <a:rPr lang="et-EE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59" y="1340070"/>
            <a:ext cx="11209282" cy="55179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dirty="0" err="1">
                <a:latin typeface="+mj-lt"/>
              </a:rPr>
              <a:t>Applications</a:t>
            </a:r>
            <a:r>
              <a:rPr lang="et-EE" dirty="0">
                <a:latin typeface="+mj-lt"/>
              </a:rPr>
              <a:t> are </a:t>
            </a:r>
            <a:r>
              <a:rPr lang="et-EE" dirty="0" err="1">
                <a:latin typeface="+mj-lt"/>
              </a:rPr>
              <a:t>evaluated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by</a:t>
            </a:r>
            <a:r>
              <a:rPr lang="et-EE" dirty="0">
                <a:latin typeface="+mj-lt"/>
              </a:rPr>
              <a:t> a 6-member </a:t>
            </a:r>
            <a:r>
              <a:rPr lang="et-EE" dirty="0" err="1">
                <a:latin typeface="+mj-lt"/>
              </a:rPr>
              <a:t>committee</a:t>
            </a:r>
            <a:r>
              <a:rPr lang="et-EE" dirty="0">
                <a:latin typeface="+mj-lt"/>
              </a:rPr>
              <a:t>:  </a:t>
            </a:r>
          </a:p>
          <a:p>
            <a:pPr marL="0" indent="0">
              <a:buNone/>
            </a:pPr>
            <a:r>
              <a:rPr lang="et-EE" dirty="0" err="1">
                <a:latin typeface="+mj-lt"/>
              </a:rPr>
              <a:t>Representatives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from</a:t>
            </a:r>
            <a:r>
              <a:rPr lang="et-EE" dirty="0">
                <a:latin typeface="+mj-lt"/>
              </a:rPr>
              <a:t> Estonia:</a:t>
            </a:r>
          </a:p>
          <a:p>
            <a:r>
              <a:rPr lang="et-EE" b="1" dirty="0">
                <a:latin typeface="+mj-lt"/>
              </a:rPr>
              <a:t>Kai Lobjakas, </a:t>
            </a:r>
            <a:r>
              <a:rPr lang="et-EE" dirty="0">
                <a:latin typeface="+mj-lt"/>
              </a:rPr>
              <a:t>art </a:t>
            </a:r>
            <a:r>
              <a:rPr lang="et-EE" dirty="0" err="1">
                <a:latin typeface="+mj-lt"/>
              </a:rPr>
              <a:t>historian</a:t>
            </a:r>
            <a:r>
              <a:rPr lang="et-EE" dirty="0">
                <a:latin typeface="+mj-lt"/>
              </a:rPr>
              <a:t>, </a:t>
            </a:r>
            <a:r>
              <a:rPr lang="et-EE" dirty="0" err="1">
                <a:latin typeface="+mj-lt"/>
              </a:rPr>
              <a:t>director</a:t>
            </a:r>
            <a:r>
              <a:rPr lang="et-EE" dirty="0">
                <a:latin typeface="+mj-lt"/>
              </a:rPr>
              <a:t> of Estonian </a:t>
            </a:r>
            <a:r>
              <a:rPr lang="et-EE" dirty="0" err="1">
                <a:latin typeface="+mj-lt"/>
              </a:rPr>
              <a:t>Museum</a:t>
            </a:r>
            <a:r>
              <a:rPr lang="et-EE" dirty="0">
                <a:latin typeface="+mj-lt"/>
              </a:rPr>
              <a:t> of </a:t>
            </a:r>
            <a:r>
              <a:rPr lang="et-EE" dirty="0" err="1">
                <a:latin typeface="+mj-lt"/>
              </a:rPr>
              <a:t>Design</a:t>
            </a:r>
            <a:r>
              <a:rPr lang="et-EE" dirty="0">
                <a:latin typeface="+mj-lt"/>
              </a:rPr>
              <a:t> and </a:t>
            </a:r>
            <a:r>
              <a:rPr lang="et-EE" dirty="0" err="1">
                <a:latin typeface="+mj-lt"/>
              </a:rPr>
              <a:t>Applied</a:t>
            </a:r>
            <a:r>
              <a:rPr lang="et-EE" dirty="0">
                <a:latin typeface="+mj-lt"/>
              </a:rPr>
              <a:t> Art</a:t>
            </a:r>
          </a:p>
          <a:p>
            <a:r>
              <a:rPr lang="et-EE" b="1" dirty="0">
                <a:latin typeface="+mj-lt"/>
              </a:rPr>
              <a:t>Ragnar Siil</a:t>
            </a:r>
            <a:r>
              <a:rPr lang="et-EE" dirty="0">
                <a:latin typeface="+mj-lt"/>
              </a:rPr>
              <a:t>, </a:t>
            </a:r>
            <a:r>
              <a:rPr lang="et-EE" dirty="0" err="1">
                <a:latin typeface="+mj-lt"/>
              </a:rPr>
              <a:t>expert</a:t>
            </a:r>
            <a:r>
              <a:rPr lang="et-EE" dirty="0">
                <a:latin typeface="+mj-lt"/>
              </a:rPr>
              <a:t> on </a:t>
            </a:r>
            <a:r>
              <a:rPr lang="et-EE" dirty="0" err="1">
                <a:latin typeface="+mj-lt"/>
              </a:rPr>
              <a:t>cultural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policies</a:t>
            </a:r>
            <a:r>
              <a:rPr lang="et-EE" dirty="0">
                <a:latin typeface="+mj-lt"/>
              </a:rPr>
              <a:t> and </a:t>
            </a:r>
            <a:r>
              <a:rPr lang="et-EE" dirty="0" err="1">
                <a:latin typeface="+mj-lt"/>
              </a:rPr>
              <a:t>cretive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intustries</a:t>
            </a:r>
            <a:r>
              <a:rPr lang="et-EE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t-EE" dirty="0" err="1"/>
              <a:t>Representatives</a:t>
            </a:r>
            <a:r>
              <a:rPr lang="et-EE" dirty="0"/>
              <a:t> </a:t>
            </a:r>
            <a:r>
              <a:rPr lang="lt-LT" dirty="0">
                <a:latin typeface="+mj-lt"/>
              </a:rPr>
              <a:t>from Latvia:</a:t>
            </a:r>
          </a:p>
          <a:p>
            <a:r>
              <a:rPr lang="lt-LT" b="1" dirty="0">
                <a:latin typeface="+mj-lt"/>
              </a:rPr>
              <a:t>Maris Jekabsons</a:t>
            </a:r>
            <a:r>
              <a:rPr lang="lt-LT" dirty="0">
                <a:latin typeface="+mj-lt"/>
              </a:rPr>
              <a:t>, </a:t>
            </a:r>
            <a:r>
              <a:rPr lang="en-US" dirty="0"/>
              <a:t>restorer, Chairman of SCCF Cultural Heritage branch</a:t>
            </a:r>
            <a:endParaRPr lang="et-EE" dirty="0"/>
          </a:p>
          <a:p>
            <a:r>
              <a:rPr lang="lt-LT" b="1" dirty="0">
                <a:latin typeface="+mj-lt"/>
              </a:rPr>
              <a:t>Aiva Rozenberga</a:t>
            </a:r>
            <a:r>
              <a:rPr lang="lt-LT" dirty="0">
                <a:latin typeface="+mj-lt"/>
              </a:rPr>
              <a:t>, (former) director of the Latvian Institute </a:t>
            </a:r>
          </a:p>
          <a:p>
            <a:pPr marL="0" indent="0">
              <a:buNone/>
            </a:pPr>
            <a:r>
              <a:rPr lang="et-EE" dirty="0" err="1"/>
              <a:t>Representatives</a:t>
            </a:r>
            <a:r>
              <a:rPr lang="et-EE" dirty="0"/>
              <a:t> </a:t>
            </a:r>
            <a:r>
              <a:rPr lang="lt-LT" dirty="0">
                <a:latin typeface="+mj-lt"/>
              </a:rPr>
              <a:t>from Lithuania:</a:t>
            </a:r>
          </a:p>
          <a:p>
            <a:r>
              <a:rPr lang="lt-LT" b="1" dirty="0">
                <a:latin typeface="+mj-lt"/>
              </a:rPr>
              <a:t>Elona Bajorinienė</a:t>
            </a:r>
            <a:r>
              <a:rPr lang="lt-LT" dirty="0">
                <a:latin typeface="+mj-lt"/>
              </a:rPr>
              <a:t>, </a:t>
            </a:r>
            <a:r>
              <a:rPr lang="en-US" dirty="0">
                <a:latin typeface="+mj-lt"/>
              </a:rPr>
              <a:t>theatre critic, former head of Vilnius European Capital of Culture 2009, current Dean of Faculty of Theatre and Film at Lithuanian Academy of Music and Theatre</a:t>
            </a:r>
            <a:endParaRPr lang="lt-LT" dirty="0">
              <a:latin typeface="+mj-lt"/>
            </a:endParaRPr>
          </a:p>
          <a:p>
            <a:r>
              <a:rPr lang="lt-LT" b="1" dirty="0">
                <a:latin typeface="+mj-lt"/>
              </a:rPr>
              <a:t>Lolita Jablonskienė</a:t>
            </a:r>
            <a:r>
              <a:rPr lang="lt-LT" dirty="0">
                <a:latin typeface="+mj-lt"/>
              </a:rPr>
              <a:t>, </a:t>
            </a:r>
            <a:r>
              <a:rPr lang="en-US" dirty="0">
                <a:latin typeface="+mj-lt"/>
              </a:rPr>
              <a:t>contemporary art critic and curator, current Head of National Gallery of Art</a:t>
            </a:r>
            <a:endParaRPr lang="et-E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883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/>
              <a:t>First</a:t>
            </a:r>
            <a:r>
              <a:rPr lang="et-EE" b="1" dirty="0"/>
              <a:t> </a:t>
            </a:r>
            <a:r>
              <a:rPr lang="et-EE" b="1" dirty="0" err="1"/>
              <a:t>results</a:t>
            </a:r>
            <a:r>
              <a:rPr lang="et-EE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2495"/>
            <a:ext cx="10515600" cy="4789952"/>
          </a:xfrm>
        </p:spPr>
        <p:txBody>
          <a:bodyPr>
            <a:normAutofit/>
          </a:bodyPr>
          <a:lstStyle/>
          <a:p>
            <a:r>
              <a:rPr lang="et-EE" dirty="0">
                <a:latin typeface="+mj-lt"/>
              </a:rPr>
              <a:t>33 </a:t>
            </a:r>
            <a:r>
              <a:rPr lang="et-EE" dirty="0" err="1">
                <a:latin typeface="+mj-lt"/>
              </a:rPr>
              <a:t>applications</a:t>
            </a:r>
            <a:endParaRPr lang="et-EE" dirty="0">
              <a:latin typeface="+mj-lt"/>
            </a:endParaRPr>
          </a:p>
          <a:p>
            <a:r>
              <a:rPr lang="et-EE" dirty="0">
                <a:latin typeface="+mj-lt"/>
              </a:rPr>
              <a:t>12 </a:t>
            </a:r>
            <a:r>
              <a:rPr lang="et-EE" dirty="0" err="1">
                <a:latin typeface="+mj-lt"/>
              </a:rPr>
              <a:t>applications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from</a:t>
            </a:r>
            <a:r>
              <a:rPr lang="et-EE" dirty="0">
                <a:latin typeface="+mj-lt"/>
              </a:rPr>
              <a:t> Estonia</a:t>
            </a:r>
          </a:p>
          <a:p>
            <a:r>
              <a:rPr lang="et-EE" dirty="0">
                <a:latin typeface="+mj-lt"/>
              </a:rPr>
              <a:t>12 </a:t>
            </a:r>
            <a:r>
              <a:rPr lang="et-EE" dirty="0" err="1">
                <a:latin typeface="+mj-lt"/>
              </a:rPr>
              <a:t>applications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from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Lithuania</a:t>
            </a:r>
            <a:endParaRPr lang="et-EE" dirty="0">
              <a:latin typeface="+mj-lt"/>
            </a:endParaRPr>
          </a:p>
          <a:p>
            <a:r>
              <a:rPr lang="et-EE" dirty="0">
                <a:latin typeface="+mj-lt"/>
              </a:rPr>
              <a:t>9 </a:t>
            </a:r>
            <a:r>
              <a:rPr lang="et-EE" dirty="0" err="1">
                <a:latin typeface="+mj-lt"/>
              </a:rPr>
              <a:t>applications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from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Latvia</a:t>
            </a:r>
            <a:endParaRPr lang="et-EE" dirty="0">
              <a:latin typeface="+mj-lt"/>
            </a:endParaRPr>
          </a:p>
          <a:p>
            <a:r>
              <a:rPr lang="et-EE" dirty="0" err="1">
                <a:latin typeface="+mj-lt"/>
              </a:rPr>
              <a:t>The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most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applications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we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got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were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from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the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fields</a:t>
            </a:r>
            <a:r>
              <a:rPr lang="et-EE" dirty="0">
                <a:latin typeface="+mj-lt"/>
              </a:rPr>
              <a:t> of </a:t>
            </a:r>
            <a:r>
              <a:rPr lang="et-EE" dirty="0" err="1">
                <a:latin typeface="+mj-lt"/>
              </a:rPr>
              <a:t>visual</a:t>
            </a:r>
            <a:r>
              <a:rPr lang="et-EE" dirty="0">
                <a:latin typeface="+mj-lt"/>
              </a:rPr>
              <a:t> art, </a:t>
            </a:r>
            <a:r>
              <a:rPr lang="et-EE" dirty="0" err="1">
                <a:latin typeface="+mj-lt"/>
              </a:rPr>
              <a:t>also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music</a:t>
            </a:r>
            <a:r>
              <a:rPr lang="et-EE" dirty="0">
                <a:latin typeface="+mj-lt"/>
              </a:rPr>
              <a:t> and </a:t>
            </a:r>
            <a:r>
              <a:rPr lang="et-EE" dirty="0" err="1">
                <a:latin typeface="+mj-lt"/>
              </a:rPr>
              <a:t>dance</a:t>
            </a:r>
            <a:r>
              <a:rPr lang="et-EE" dirty="0">
                <a:latin typeface="+mj-lt"/>
              </a:rPr>
              <a:t>. </a:t>
            </a:r>
          </a:p>
          <a:p>
            <a:r>
              <a:rPr lang="et-EE" dirty="0" err="1">
                <a:latin typeface="+mj-lt"/>
              </a:rPr>
              <a:t>Altogether</a:t>
            </a:r>
            <a:r>
              <a:rPr lang="et-EE" dirty="0">
                <a:latin typeface="+mj-lt"/>
              </a:rPr>
              <a:t> 2,002118,76 euros </a:t>
            </a:r>
            <a:r>
              <a:rPr lang="et-EE" dirty="0" err="1">
                <a:latin typeface="+mj-lt"/>
              </a:rPr>
              <a:t>were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applied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for</a:t>
            </a:r>
            <a:r>
              <a:rPr lang="et-EE" dirty="0">
                <a:latin typeface="+mj-lt"/>
              </a:rPr>
              <a:t> – </a:t>
            </a:r>
            <a:r>
              <a:rPr lang="et-EE" dirty="0" err="1">
                <a:latin typeface="+mj-lt"/>
              </a:rPr>
              <a:t>budget</a:t>
            </a:r>
            <a:r>
              <a:rPr lang="et-EE" dirty="0">
                <a:latin typeface="+mj-lt"/>
              </a:rPr>
              <a:t> 400 000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7544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/>
              <a:t>Oven-fresh</a:t>
            </a:r>
            <a:r>
              <a:rPr lang="et-EE" b="1" dirty="0"/>
              <a:t> </a:t>
            </a:r>
            <a:r>
              <a:rPr lang="et-EE" b="1" dirty="0" err="1"/>
              <a:t>results</a:t>
            </a:r>
            <a:r>
              <a:rPr lang="et-EE" b="1" dirty="0"/>
              <a:t> and </a:t>
            </a:r>
            <a:r>
              <a:rPr lang="et-EE" b="1" dirty="0" err="1"/>
              <a:t>remarks</a:t>
            </a:r>
            <a:r>
              <a:rPr lang="et-EE" b="1" dirty="0"/>
              <a:t> </a:t>
            </a:r>
            <a:r>
              <a:rPr lang="et-EE" b="1" dirty="0" err="1"/>
              <a:t>from</a:t>
            </a:r>
            <a:r>
              <a:rPr lang="et-EE" b="1" dirty="0"/>
              <a:t> </a:t>
            </a:r>
            <a:r>
              <a:rPr lang="et-EE" b="1" dirty="0" err="1"/>
              <a:t>the</a:t>
            </a:r>
            <a:r>
              <a:rPr lang="et-EE" b="1" dirty="0"/>
              <a:t> </a:t>
            </a:r>
            <a:r>
              <a:rPr lang="et-EE" b="1" dirty="0" err="1"/>
              <a:t>expert</a:t>
            </a:r>
            <a:r>
              <a:rPr lang="et-EE" b="1" dirty="0"/>
              <a:t> </a:t>
            </a:r>
            <a:r>
              <a:rPr lang="et-EE" b="1" dirty="0" err="1"/>
              <a:t>committee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>
                <a:latin typeface="+mj-lt"/>
              </a:rPr>
              <a:t>9 </a:t>
            </a:r>
            <a:r>
              <a:rPr lang="et-EE" dirty="0" err="1">
                <a:latin typeface="+mj-lt"/>
              </a:rPr>
              <a:t>projects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were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supported</a:t>
            </a:r>
            <a:r>
              <a:rPr lang="et-EE" dirty="0">
                <a:latin typeface="+mj-lt"/>
              </a:rPr>
              <a:t>, 6 +3 (in </a:t>
            </a:r>
            <a:r>
              <a:rPr lang="et-EE" dirty="0" err="1">
                <a:latin typeface="+mj-lt"/>
              </a:rPr>
              <a:t>the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Nordic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countries</a:t>
            </a:r>
            <a:r>
              <a:rPr lang="et-EE" dirty="0">
                <a:latin typeface="+mj-lt"/>
              </a:rPr>
              <a:t>)</a:t>
            </a:r>
          </a:p>
          <a:p>
            <a:r>
              <a:rPr lang="et-EE" dirty="0" err="1">
                <a:latin typeface="+mj-lt"/>
              </a:rPr>
              <a:t>Biggest</a:t>
            </a:r>
            <a:r>
              <a:rPr lang="et-EE" dirty="0">
                <a:latin typeface="+mj-lt"/>
              </a:rPr>
              <a:t> grant </a:t>
            </a:r>
            <a:r>
              <a:rPr lang="et-EE" dirty="0" err="1">
                <a:latin typeface="+mj-lt"/>
              </a:rPr>
              <a:t>amount</a:t>
            </a:r>
            <a:r>
              <a:rPr lang="et-EE" dirty="0">
                <a:latin typeface="+mj-lt"/>
              </a:rPr>
              <a:t> 70 000 euros </a:t>
            </a:r>
          </a:p>
          <a:p>
            <a:r>
              <a:rPr lang="et-EE" dirty="0" err="1">
                <a:latin typeface="+mj-lt"/>
              </a:rPr>
              <a:t>Smallest</a:t>
            </a:r>
            <a:r>
              <a:rPr lang="et-EE" dirty="0">
                <a:latin typeface="+mj-lt"/>
              </a:rPr>
              <a:t> 25 000 euros</a:t>
            </a:r>
          </a:p>
          <a:p>
            <a:pPr marL="0" indent="0">
              <a:buNone/>
            </a:pPr>
            <a:r>
              <a:rPr lang="et-EE" dirty="0">
                <a:latin typeface="+mj-lt"/>
              </a:rPr>
              <a:t>NOTES</a:t>
            </a:r>
          </a:p>
          <a:p>
            <a:r>
              <a:rPr lang="et-EE" dirty="0">
                <a:latin typeface="+mj-lt"/>
              </a:rPr>
              <a:t>Read </a:t>
            </a:r>
            <a:r>
              <a:rPr lang="et-EE" dirty="0" err="1">
                <a:latin typeface="+mj-lt"/>
              </a:rPr>
              <a:t>the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statute</a:t>
            </a:r>
            <a:r>
              <a:rPr lang="et-EE" dirty="0">
                <a:latin typeface="+mj-lt"/>
              </a:rPr>
              <a:t>!</a:t>
            </a:r>
          </a:p>
          <a:p>
            <a:r>
              <a:rPr lang="et-EE" dirty="0" err="1">
                <a:latin typeface="+mj-lt"/>
              </a:rPr>
              <a:t>Projects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don’t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meet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the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criteria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to</a:t>
            </a:r>
            <a:r>
              <a:rPr lang="et-EE" dirty="0">
                <a:latin typeface="+mj-lt"/>
              </a:rPr>
              <a:t> organise </a:t>
            </a:r>
            <a:r>
              <a:rPr lang="et-EE" dirty="0" err="1">
                <a:latin typeface="+mj-lt"/>
              </a:rPr>
              <a:t>an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event</a:t>
            </a:r>
            <a:r>
              <a:rPr lang="et-EE" dirty="0">
                <a:latin typeface="+mj-lt"/>
              </a:rPr>
              <a:t> </a:t>
            </a:r>
            <a:r>
              <a:rPr lang="et-EE" u="sng" dirty="0" err="1">
                <a:latin typeface="+mj-lt"/>
              </a:rPr>
              <a:t>outside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the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Baltics</a:t>
            </a:r>
            <a:r>
              <a:rPr lang="et-EE" dirty="0">
                <a:latin typeface="+mj-lt"/>
              </a:rPr>
              <a:t>. </a:t>
            </a:r>
          </a:p>
          <a:p>
            <a:r>
              <a:rPr lang="et-EE" dirty="0" err="1">
                <a:latin typeface="+mj-lt"/>
              </a:rPr>
              <a:t>Exceptional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cases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weren’t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supported</a:t>
            </a:r>
            <a:r>
              <a:rPr lang="et-EE" dirty="0">
                <a:latin typeface="+mj-lt"/>
              </a:rPr>
              <a:t> – </a:t>
            </a:r>
            <a:r>
              <a:rPr lang="et-EE" dirty="0" err="1">
                <a:latin typeface="+mj-lt"/>
              </a:rPr>
              <a:t>not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exceptional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enough</a:t>
            </a:r>
            <a:r>
              <a:rPr lang="et-EE" dirty="0">
                <a:latin typeface="+mj-lt"/>
              </a:rPr>
              <a:t> </a:t>
            </a:r>
          </a:p>
          <a:p>
            <a:r>
              <a:rPr lang="et-EE" dirty="0" err="1">
                <a:latin typeface="+mj-lt"/>
              </a:rPr>
              <a:t>Not</a:t>
            </a:r>
            <a:r>
              <a:rPr lang="et-EE" dirty="0">
                <a:latin typeface="+mj-lt"/>
              </a:rPr>
              <a:t> non-</a:t>
            </a:r>
            <a:r>
              <a:rPr lang="et-EE" dirty="0" err="1">
                <a:latin typeface="+mj-lt"/>
              </a:rPr>
              <a:t>recurrent</a:t>
            </a:r>
            <a:r>
              <a:rPr lang="et-EE" dirty="0">
                <a:latin typeface="+mj-lt"/>
              </a:rPr>
              <a:t>/</a:t>
            </a:r>
            <a:r>
              <a:rPr lang="et-EE" dirty="0" err="1">
                <a:latin typeface="+mj-lt"/>
              </a:rPr>
              <a:t>new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events</a:t>
            </a:r>
            <a:endParaRPr lang="et-EE" dirty="0">
              <a:latin typeface="+mj-lt"/>
            </a:endParaRPr>
          </a:p>
          <a:p>
            <a:r>
              <a:rPr lang="et-EE" dirty="0">
                <a:latin typeface="+mj-lt"/>
              </a:rPr>
              <a:t>Too </a:t>
            </a:r>
            <a:r>
              <a:rPr lang="et-EE" dirty="0" err="1">
                <a:latin typeface="+mj-lt"/>
              </a:rPr>
              <a:t>high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expectations</a:t>
            </a:r>
            <a:r>
              <a:rPr lang="et-EE" dirty="0">
                <a:latin typeface="+mj-lt"/>
              </a:rPr>
              <a:t> on </a:t>
            </a:r>
            <a:r>
              <a:rPr lang="et-EE" dirty="0" err="1">
                <a:latin typeface="+mj-lt"/>
              </a:rPr>
              <a:t>management</a:t>
            </a:r>
            <a:r>
              <a:rPr lang="et-EE" dirty="0">
                <a:latin typeface="+mj-lt"/>
              </a:rPr>
              <a:t> fees</a:t>
            </a:r>
          </a:p>
          <a:p>
            <a:r>
              <a:rPr lang="et-EE" dirty="0" err="1">
                <a:latin typeface="+mj-lt"/>
              </a:rPr>
              <a:t>Budget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not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clear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or</a:t>
            </a:r>
            <a:r>
              <a:rPr lang="et-EE" dirty="0">
                <a:latin typeface="+mj-lt"/>
              </a:rPr>
              <a:t> </a:t>
            </a:r>
            <a:r>
              <a:rPr lang="et-EE" dirty="0" err="1">
                <a:latin typeface="+mj-lt"/>
              </a:rPr>
              <a:t>realistic</a:t>
            </a:r>
            <a:endParaRPr lang="et-EE" dirty="0">
              <a:latin typeface="+mj-lt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2258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t-EE" sz="8900" dirty="0"/>
              <a:t>Aitäh! </a:t>
            </a:r>
            <a:r>
              <a:rPr lang="et-EE" sz="8900" dirty="0" err="1"/>
              <a:t>Paldies</a:t>
            </a:r>
            <a:r>
              <a:rPr lang="et-EE" sz="8900" dirty="0"/>
              <a:t>! </a:t>
            </a:r>
            <a:r>
              <a:rPr lang="et-EE" sz="8900" dirty="0" err="1"/>
              <a:t>Ačiū</a:t>
            </a:r>
            <a:r>
              <a:rPr lang="et-EE" sz="8900" dirty="0"/>
              <a:t>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t-EE" dirty="0">
                <a:hlinkClick r:id="rId2"/>
              </a:rPr>
              <a:t>https://kulka.ee/programmes/baltic-culture-fund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11334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1789</TotalTime>
  <Words>455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Balti Kultuurifond</vt:lpstr>
      <vt:lpstr>Budget ja coordination of the Fund  </vt:lpstr>
      <vt:lpstr>Baltic Culture Fund supports:</vt:lpstr>
      <vt:lpstr>Who can apply? </vt:lpstr>
      <vt:lpstr>Expert committee </vt:lpstr>
      <vt:lpstr>First results </vt:lpstr>
      <vt:lpstr>Oven-fresh results and remarks from the expert committee</vt:lpstr>
      <vt:lpstr>Aitäh! Paldies! Ačiū! </vt:lpstr>
    </vt:vector>
  </TitlesOfParts>
  <Company>RMV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 Seppel</dc:creator>
  <cp:lastModifiedBy> </cp:lastModifiedBy>
  <cp:revision>28</cp:revision>
  <dcterms:created xsi:type="dcterms:W3CDTF">2019-02-05T14:18:28Z</dcterms:created>
  <dcterms:modified xsi:type="dcterms:W3CDTF">2019-06-14T14:56:35Z</dcterms:modified>
</cp:coreProperties>
</file>